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8" r:id="rId3"/>
    <p:sldId id="259" r:id="rId4"/>
    <p:sldId id="263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CC"/>
    <a:srgbClr val="CDE6B8"/>
    <a:srgbClr val="7EBA5D"/>
    <a:srgbClr val="006AB5"/>
    <a:srgbClr val="BBCDEC"/>
    <a:srgbClr val="D8C3AB"/>
    <a:srgbClr val="543000"/>
    <a:srgbClr val="77B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84" autoAdjust="0"/>
  </p:normalViewPr>
  <p:slideViewPr>
    <p:cSldViewPr showGuides="1">
      <p:cViewPr>
        <p:scale>
          <a:sx n="100" d="100"/>
          <a:sy n="100" d="100"/>
        </p:scale>
        <p:origin x="-2472" y="-34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05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C2B840-7083-4BF3-90A8-EC85E91EE2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54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63410D-022C-490F-9F38-21E725B91131}" type="datetimeFigureOut">
              <a:rPr lang="de-DE"/>
              <a:pPr>
                <a:defRPr/>
              </a:pPr>
              <a:t>22.03.2019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33F0D3-636A-42D9-9DD9-64014892EB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72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B27F32-948F-4D8B-95C3-21115EC7A78B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3F0D3-636A-42D9-9DD9-64014892EBC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44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6303-830A-4AC9-A7AD-239419D44B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E7AF-3753-4CD3-A183-E6140A5528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9405-6B95-4288-B75E-78770CBB4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C80F-6004-4FE2-AED5-72E1821C43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B657-5AFC-42D5-8D84-88D264101F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B24D-F722-4399-81FF-40C5FFFEC6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FBFB-1F3D-42FC-A8D8-0190441F78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D156-8ACB-4142-AABE-90FC972F50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7372-7BAC-4C37-94FA-2BE32F149F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3422-C6F6-4461-85C4-87D3D97262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DA6F-1B67-4B94-A1C9-0E0EADB0E2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457200" y="828675"/>
            <a:ext cx="84582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431800" y="858838"/>
            <a:ext cx="5207000" cy="473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2500" smtClean="0">
              <a:latin typeface="AGaramond-Regular"/>
            </a:endParaRP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457200" y="1066800"/>
            <a:ext cx="4572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mtClean="0">
              <a:latin typeface="EuroSans-Regular"/>
            </a:endParaRPr>
          </a:p>
        </p:txBody>
      </p:sp>
      <p:pic>
        <p:nvPicPr>
          <p:cNvPr id="1029" name="Grafik 5" descr="Logo B Westernk. 4c neu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0538" y="117475"/>
            <a:ext cx="204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BFF95F-A6DE-486A-9DD8-3BC56BDC59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Willkommen in </a:t>
            </a:r>
            <a:br>
              <a:rPr lang="de-DE" dirty="0" smtClean="0"/>
            </a:br>
            <a:r>
              <a:rPr lang="de-DE" dirty="0" smtClean="0"/>
              <a:t>Bad Westernkotten</a:t>
            </a:r>
            <a:br>
              <a:rPr lang="de-DE" dirty="0" smtClean="0"/>
            </a:br>
            <a:r>
              <a:rPr lang="de-DE" dirty="0" smtClean="0"/>
              <a:t>- Gästebegrüßung -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de-DE" dirty="0" smtClean="0"/>
              <a:t>Strukturdaten </a:t>
            </a:r>
            <a:r>
              <a:rPr lang="de-DE" dirty="0" smtClean="0"/>
              <a:t>Heilbad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49 </a:t>
            </a:r>
            <a:r>
              <a:rPr lang="de-DE" dirty="0" smtClean="0"/>
              <a:t>Beherbergungsbetriebe (2 Kliniken, 7 Hotels/Kurpensionen, Frühstückspensionen und Ferienwohnungen) [Stand: 1.1.2019]</a:t>
            </a:r>
          </a:p>
          <a:p>
            <a:r>
              <a:rPr lang="de-DE" dirty="0" smtClean="0"/>
              <a:t>857 </a:t>
            </a:r>
            <a:r>
              <a:rPr lang="de-DE" dirty="0" smtClean="0"/>
              <a:t>Gästebetten</a:t>
            </a:r>
          </a:p>
          <a:p>
            <a:r>
              <a:rPr lang="de-DE" dirty="0" smtClean="0"/>
              <a:t>Ca. </a:t>
            </a:r>
            <a:r>
              <a:rPr lang="de-DE" dirty="0" smtClean="0"/>
              <a:t>42.000 </a:t>
            </a:r>
            <a:r>
              <a:rPr lang="de-DE" dirty="0" smtClean="0"/>
              <a:t>Gästeankünfte</a:t>
            </a:r>
          </a:p>
          <a:p>
            <a:r>
              <a:rPr lang="de-DE" dirty="0" smtClean="0"/>
              <a:t>Ca. </a:t>
            </a:r>
            <a:r>
              <a:rPr lang="de-DE" dirty="0" smtClean="0"/>
              <a:t>220.000 </a:t>
            </a:r>
            <a:r>
              <a:rPr lang="de-DE" dirty="0" smtClean="0"/>
              <a:t>Übernachtungen</a:t>
            </a:r>
          </a:p>
          <a:p>
            <a:r>
              <a:rPr lang="de-DE" dirty="0" smtClean="0"/>
              <a:t>Durchschnittliche Verweildauer: </a:t>
            </a:r>
            <a:r>
              <a:rPr lang="de-DE" dirty="0" smtClean="0"/>
              <a:t>5,7 </a:t>
            </a:r>
            <a:r>
              <a:rPr lang="de-DE" dirty="0" smtClean="0"/>
              <a:t>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94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de-DE" dirty="0" smtClean="0"/>
              <a:t>4. Salzgeschichte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6634"/>
            <a:ext cx="5688631" cy="518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1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Salzproduktion schon in der Antike; Bleipfannen (Blei aus Brilon)</a:t>
            </a:r>
          </a:p>
          <a:p>
            <a:r>
              <a:rPr lang="de-DE" sz="2800" dirty="0" smtClean="0"/>
              <a:t>Mittelalter: 3 Solebrunnen in der Ortsmitte (Königssood), Obereigentum: Paderborner Bischof, im </a:t>
            </a:r>
            <a:r>
              <a:rPr lang="de-DE" sz="2800" dirty="0"/>
              <a:t>Jahre 1312 werden 92 </a:t>
            </a:r>
            <a:r>
              <a:rPr lang="de-DE" sz="2800" dirty="0" smtClean="0"/>
              <a:t>Salzhütten gezählt</a:t>
            </a:r>
          </a:p>
          <a:p>
            <a:r>
              <a:rPr lang="de-DE" sz="2800" dirty="0" smtClean="0"/>
              <a:t>Neuzeit: Konzentration auf 15 große Pfannen in 10 Salzhäusern, 8 Gradierwerke</a:t>
            </a:r>
          </a:p>
          <a:p>
            <a:r>
              <a:rPr lang="de-DE" sz="2800" dirty="0" smtClean="0"/>
              <a:t>1845: Erste erbohrte Solequelle (&gt; Kurpark)</a:t>
            </a:r>
          </a:p>
          <a:p>
            <a:r>
              <a:rPr lang="de-DE" sz="2800" dirty="0" smtClean="0"/>
              <a:t>1949: Ende der Salzproduktion; Folgenutzung der Gradierwerke: Freiluftinhalation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5482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de-DE" b="1" dirty="0" smtClean="0"/>
              <a:t>5. Heilbadgeschichte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1842: </a:t>
            </a:r>
            <a:r>
              <a:rPr lang="de-DE" dirty="0"/>
              <a:t>erstmals drei </a:t>
            </a:r>
            <a:r>
              <a:rPr lang="de-DE" dirty="0" smtClean="0"/>
              <a:t>Solebadewannen = Gründungsjahr </a:t>
            </a:r>
            <a:r>
              <a:rPr lang="de-DE" dirty="0"/>
              <a:t>des Heilbades </a:t>
            </a:r>
            <a:r>
              <a:rPr lang="de-DE" dirty="0" smtClean="0"/>
              <a:t>= „Bauernbad“ </a:t>
            </a:r>
          </a:p>
          <a:p>
            <a:r>
              <a:rPr lang="de-DE" dirty="0" smtClean="0"/>
              <a:t>1950: </a:t>
            </a:r>
            <a:r>
              <a:rPr lang="de-DE" dirty="0"/>
              <a:t>Neuorganisation in Form der Solbad GmbH; heute dienen die zwei noch erhaltenen Gradierwerke der </a:t>
            </a:r>
            <a:r>
              <a:rPr lang="de-DE" dirty="0" smtClean="0"/>
              <a:t>Freiluftinhalation</a:t>
            </a:r>
          </a:p>
          <a:p>
            <a:r>
              <a:rPr lang="de-DE" dirty="0" smtClean="0"/>
              <a:t>1960: erstmals Naturmoor aus dem Muckenbruch zu Heilzwecken eingesetzt</a:t>
            </a:r>
          </a:p>
          <a:p>
            <a:r>
              <a:rPr lang="de-DE" dirty="0" smtClean="0"/>
              <a:t>1981: Bau der Hellweg-Sole-Thermen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21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8040"/>
            <a:ext cx="5904655" cy="46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08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de-DE" dirty="0" smtClean="0"/>
              <a:t>6. Kirchengeschichte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Raum ca. 800 n. Chr. christianisiert</a:t>
            </a:r>
          </a:p>
          <a:p>
            <a:r>
              <a:rPr lang="de-DE" sz="2400" dirty="0" smtClean="0"/>
              <a:t>Zur „Urpfarrei“ Erwitte gehörig, lange Zeit Bistum Köln, ab 1821 Bistum Paderborn</a:t>
            </a:r>
          </a:p>
          <a:p>
            <a:r>
              <a:rPr lang="de-DE" sz="2400" dirty="0" smtClean="0"/>
              <a:t>16. Jh.: Erste Kirche</a:t>
            </a:r>
          </a:p>
          <a:p>
            <a:r>
              <a:rPr lang="de-DE" sz="2400" dirty="0" smtClean="0"/>
              <a:t>1635: Pest in Westernkotten, nur ca. 20 Menschen überleben</a:t>
            </a:r>
          </a:p>
          <a:p>
            <a:r>
              <a:rPr lang="de-DE" sz="2400" dirty="0" smtClean="0"/>
              <a:t>Fast rein katholisch: 1685 = erster </a:t>
            </a:r>
            <a:r>
              <a:rPr lang="de-DE" sz="2400" dirty="0" smtClean="0"/>
              <a:t>evangelischer </a:t>
            </a:r>
            <a:r>
              <a:rPr lang="de-DE" sz="2400" dirty="0" smtClean="0"/>
              <a:t>Christ in Westernkotten</a:t>
            </a:r>
          </a:p>
          <a:p>
            <a:r>
              <a:rPr lang="de-DE" sz="2400" dirty="0" smtClean="0"/>
              <a:t>Um 1900 immer noch mehr Juden als evgl. Christen im Ort</a:t>
            </a:r>
          </a:p>
          <a:p>
            <a:r>
              <a:rPr lang="de-DE" sz="2400" dirty="0" smtClean="0"/>
              <a:t>Nach dem 2. Weltkrieg: viele evgl. Kriegsflüchtlinge und Vertriebene</a:t>
            </a:r>
          </a:p>
          <a:p>
            <a:r>
              <a:rPr lang="de-DE" sz="2400" dirty="0" smtClean="0"/>
              <a:t>Heute: 2700 Katholiken, 800 Evangelische, 1100 Sonstige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916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/>
          <a:lstStyle/>
          <a:p>
            <a:r>
              <a:rPr lang="de-DE" dirty="0" smtClean="0"/>
              <a:t>7. Sehenswürdigkeiten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b="1" dirty="0" smtClean="0"/>
              <a:t>Hinweis auf die Homepage des Verkehrsvereins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Hellweg-Sole-Thermen mit Sauna, Wellness und Therapieabteilung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Kurpark, Kurhalle, Wunderkammer, Kneippanlage, Barfußpfad, Moortreten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Gradierwerke und Bohrturm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Gesundbrunnen und Kur-Promenade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Alter Kornspeicher und Kurhaus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Königssood und Sälzer, Königliche </a:t>
            </a:r>
            <a:r>
              <a:rPr lang="de-DE" sz="2400" dirty="0" err="1" smtClean="0"/>
              <a:t>Salzfaktorei</a:t>
            </a:r>
            <a:endParaRPr lang="de-DE" sz="2400" dirty="0"/>
          </a:p>
          <a:p>
            <a:pPr>
              <a:buFont typeface="Wingdings"/>
              <a:buChar char="Ø"/>
            </a:pPr>
            <a:r>
              <a:rPr lang="de-DE" sz="2400" dirty="0" smtClean="0"/>
              <a:t>Alltagsmenschen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Kirche, Kirchplatz, Kirchturm</a:t>
            </a:r>
          </a:p>
          <a:p>
            <a:pPr>
              <a:buFont typeface="Wingdings"/>
              <a:buChar char="Ø"/>
            </a:pPr>
            <a:r>
              <a:rPr lang="de-DE" sz="2400" dirty="0" smtClean="0"/>
              <a:t>Muckenbruch, Moorabbau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2373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de-DE" dirty="0" smtClean="0"/>
              <a:t>8. </a:t>
            </a:r>
            <a:r>
              <a:rPr lang="de-DE" dirty="0"/>
              <a:t>Was? Wann? Wo? –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&gt;&gt;&gt;</a:t>
            </a:r>
            <a:r>
              <a:rPr lang="de-DE" b="1" dirty="0" smtClean="0"/>
              <a:t>Hinweis auf die Homepage des VV</a:t>
            </a:r>
          </a:p>
          <a:p>
            <a:pPr>
              <a:buFont typeface="Wingdings"/>
              <a:buChar char="Ø"/>
            </a:pPr>
            <a:r>
              <a:rPr lang="de-DE" dirty="0"/>
              <a:t>Gesundheits- </a:t>
            </a:r>
            <a:r>
              <a:rPr lang="de-DE" dirty="0" smtClean="0"/>
              <a:t>u. Therapieangebote &gt; Thermen</a:t>
            </a:r>
            <a:endParaRPr lang="de-DE" dirty="0"/>
          </a:p>
          <a:p>
            <a:pPr>
              <a:buFont typeface="Wingdings"/>
              <a:buChar char="Ø"/>
            </a:pPr>
            <a:r>
              <a:rPr lang="de-DE" dirty="0" smtClean="0"/>
              <a:t>Veranstaltungen</a:t>
            </a:r>
          </a:p>
          <a:p>
            <a:pPr>
              <a:buFont typeface="Wingdings"/>
              <a:buChar char="Ø"/>
            </a:pPr>
            <a:r>
              <a:rPr lang="de-DE" dirty="0" smtClean="0"/>
              <a:t>Gastronomie</a:t>
            </a:r>
          </a:p>
          <a:p>
            <a:pPr>
              <a:buFont typeface="Wingdings"/>
              <a:buChar char="Ø"/>
            </a:pPr>
            <a:r>
              <a:rPr lang="de-DE" dirty="0" smtClean="0"/>
              <a:t>Einkaufen</a:t>
            </a:r>
          </a:p>
          <a:p>
            <a:pPr>
              <a:buFont typeface="Wingdings"/>
              <a:buChar char="Ø"/>
            </a:pPr>
            <a:r>
              <a:rPr lang="de-DE" dirty="0" smtClean="0"/>
              <a:t>Ortsrundgänge</a:t>
            </a:r>
          </a:p>
          <a:p>
            <a:pPr>
              <a:buFont typeface="Wingdings"/>
              <a:buChar char="Ø"/>
            </a:pPr>
            <a:r>
              <a:rPr lang="de-DE" dirty="0" smtClean="0"/>
              <a:t>Radfahren </a:t>
            </a:r>
          </a:p>
          <a:p>
            <a:pPr>
              <a:buFont typeface="Wingdings"/>
              <a:buChar char="Ø"/>
            </a:pPr>
            <a:r>
              <a:rPr lang="de-DE" dirty="0" smtClean="0"/>
              <a:t>Ausflüge in die Umgebung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48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6000" dirty="0" smtClean="0"/>
              <a:t>Vielen Dank </a:t>
            </a:r>
          </a:p>
          <a:p>
            <a:pPr marL="0" indent="0" algn="ctr">
              <a:buNone/>
            </a:pPr>
            <a:r>
              <a:rPr lang="de-DE" sz="6000" dirty="0" smtClean="0"/>
              <a:t>für Ihre Aufmerksamkeit!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84386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de-DE" dirty="0" smtClean="0"/>
              <a:t>Inhalt/Übersicht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sz="2800" dirty="0" smtClean="0"/>
              <a:t>Lage von </a:t>
            </a:r>
            <a:r>
              <a:rPr lang="de-DE" sz="2800" dirty="0"/>
              <a:t>Bad Westernkotten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smtClean="0"/>
              <a:t>Naturraum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Strukturdaten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Salzgeschichte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Heilbadgeschichte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Kirchengeschichte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Sehenswürdigkeiten</a:t>
            </a:r>
          </a:p>
          <a:p>
            <a:pPr marL="514350" indent="-514350">
              <a:buAutoNum type="arabicPeriod"/>
            </a:pPr>
            <a:r>
              <a:rPr lang="de-DE" sz="2800" dirty="0" smtClean="0"/>
              <a:t>Was? Wann? Wo? – Gesundheits- und Freizeitangebote in Bad Westernkotten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131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905"/>
            <a:ext cx="8229600" cy="850106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1. 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Bad Westernkotten ist der zweitgrößte Stadtteil von Erwitte im Kreis Soest, Nordrhein-Westfalen.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Stadtteil hat </a:t>
            </a:r>
            <a:r>
              <a:rPr lang="de-DE" dirty="0" smtClean="0"/>
              <a:t>4645 </a:t>
            </a:r>
            <a:r>
              <a:rPr lang="de-DE" dirty="0"/>
              <a:t>Einwohner (Stand: 1. Januar </a:t>
            </a:r>
            <a:r>
              <a:rPr lang="de-DE" dirty="0" smtClean="0"/>
              <a:t>2019).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09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8" y="1600200"/>
            <a:ext cx="79893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2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378"/>
            <a:ext cx="5616624" cy="41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95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54" y="1126878"/>
            <a:ext cx="5254450" cy="52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1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de-DE" dirty="0" smtClean="0"/>
              <a:t>2. Naturraum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Südrand der Westfälischen Tieflandbucht 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70 Kilometer östlich von Dortmund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30 Kilometer westlich von Paderborn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Soester Börde 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Übergangsbereich zwischen der Nordabdachung des Haarstranges und dem Ostmünsterland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Die Landschaft nördlich des Hellweges wird als untere Hellwegbörde, die südlich des Hellwegs als obere Hellwegbörde bezeichnet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de-DE" sz="2400" kern="1200" dirty="0">
                <a:solidFill>
                  <a:prstClr val="black"/>
                </a:solidFill>
                <a:latin typeface="Calibri"/>
              </a:rPr>
              <a:t>Höhenlage: An der Kirche ca. 80 m über NN, in der Nähe des ehemaligen Einzelgehöftes Domhof liegt der höchste Punkt Bad Westernkottens mit fast 160 Metern über NN.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91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4" y="1601369"/>
            <a:ext cx="738899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5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de-DE" sz="3200" dirty="0" smtClean="0"/>
              <a:t>3.Strukturdaten: Bevölkerung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1881: 	1.160 Einwohner</a:t>
            </a:r>
          </a:p>
          <a:p>
            <a:pPr marL="0" indent="0">
              <a:buNone/>
            </a:pPr>
            <a:r>
              <a:rPr lang="de-DE" dirty="0" smtClean="0"/>
              <a:t>1939: 	1.373</a:t>
            </a:r>
          </a:p>
          <a:p>
            <a:pPr marL="0" indent="0">
              <a:buNone/>
            </a:pPr>
            <a:r>
              <a:rPr lang="de-DE" dirty="0" smtClean="0"/>
              <a:t>1948: 	2.056</a:t>
            </a:r>
          </a:p>
          <a:p>
            <a:pPr marL="0" indent="0">
              <a:buNone/>
            </a:pPr>
            <a:r>
              <a:rPr lang="de-DE" dirty="0" smtClean="0"/>
              <a:t>1975:</a:t>
            </a:r>
            <a:r>
              <a:rPr lang="de-DE" dirty="0"/>
              <a:t>	</a:t>
            </a:r>
            <a:r>
              <a:rPr lang="de-DE" dirty="0" smtClean="0"/>
              <a:t>2.762</a:t>
            </a:r>
          </a:p>
          <a:p>
            <a:pPr marL="0" indent="0">
              <a:buNone/>
            </a:pPr>
            <a:r>
              <a:rPr lang="de-DE" dirty="0" smtClean="0"/>
              <a:t>2000: </a:t>
            </a:r>
            <a:r>
              <a:rPr lang="de-DE" dirty="0"/>
              <a:t>	4.092</a:t>
            </a:r>
          </a:p>
          <a:p>
            <a:pPr marL="0" indent="0">
              <a:buNone/>
            </a:pPr>
            <a:r>
              <a:rPr lang="de-DE" dirty="0" smtClean="0"/>
              <a:t>2019: 	4.645</a:t>
            </a:r>
          </a:p>
          <a:p>
            <a:pPr marL="0" indent="0">
              <a:buNone/>
            </a:pPr>
            <a:r>
              <a:rPr lang="de-DE" dirty="0" smtClean="0"/>
              <a:t>Von diesen sind </a:t>
            </a:r>
            <a:r>
              <a:rPr lang="de-DE" b="1" dirty="0"/>
              <a:t>244 </a:t>
            </a:r>
            <a:r>
              <a:rPr lang="de-DE" b="1" dirty="0" smtClean="0"/>
              <a:t>von 0-5 Jahre = 5,3 % </a:t>
            </a:r>
          </a:p>
          <a:p>
            <a:pPr marL="0" indent="0">
              <a:buNone/>
            </a:pPr>
            <a:r>
              <a:rPr lang="de-DE" b="1" dirty="0" smtClean="0"/>
              <a:t>	               </a:t>
            </a:r>
            <a:r>
              <a:rPr lang="de-DE" b="1" dirty="0"/>
              <a:t>1.286 </a:t>
            </a:r>
            <a:r>
              <a:rPr lang="de-DE" b="1" dirty="0" smtClean="0"/>
              <a:t>über 64 Jahre = 27,6 %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676070"/>
      </p:ext>
    </p:extLst>
  </p:cSld>
  <p:clrMapOvr>
    <a:masterClrMapping/>
  </p:clrMapOvr>
</p:sld>
</file>

<file path=ppt/theme/theme1.xml><?xml version="1.0" encoding="utf-8"?>
<a:theme xmlns:a="http://schemas.openxmlformats.org/drawingml/2006/main" name="00 - Vorlage_Präsentation_Bad Westernkotte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00 - Vorlage_Präsentation_Bad Westernkotten</Template>
  <TotalTime>0</TotalTime>
  <Words>474</Words>
  <Application>Microsoft Office PowerPoint</Application>
  <PresentationFormat>Bildschirmpräsentation (4:3)</PresentationFormat>
  <Paragraphs>80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00 - Vorlage_Präsentation_Bad Westernkotten</vt:lpstr>
      <vt:lpstr>Benutzerdefiniertes Design</vt:lpstr>
      <vt:lpstr>Willkommen in  Bad Westernkotten - Gästebegrüßung -</vt:lpstr>
      <vt:lpstr>Inhalt/Übersicht </vt:lpstr>
      <vt:lpstr>1. Lage</vt:lpstr>
      <vt:lpstr>PowerPoint-Präsentation</vt:lpstr>
      <vt:lpstr>PowerPoint-Präsentation</vt:lpstr>
      <vt:lpstr>PowerPoint-Präsentation</vt:lpstr>
      <vt:lpstr>2. Naturraum</vt:lpstr>
      <vt:lpstr>PowerPoint-Präsentation</vt:lpstr>
      <vt:lpstr>3.Strukturdaten: Bevölkerung </vt:lpstr>
      <vt:lpstr>Strukturdaten Heilbad</vt:lpstr>
      <vt:lpstr>4. Salzgeschichte</vt:lpstr>
      <vt:lpstr>PowerPoint-Präsentation</vt:lpstr>
      <vt:lpstr>5. Heilbadgeschichte  </vt:lpstr>
      <vt:lpstr>PowerPoint-Präsentation</vt:lpstr>
      <vt:lpstr>6. Kirchengeschichte</vt:lpstr>
      <vt:lpstr>7. Sehenswürdigkeiten</vt:lpstr>
      <vt:lpstr>8. Was? Wann? Wo? –  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Marcus</dc:creator>
  <cp:lastModifiedBy>Marcus</cp:lastModifiedBy>
  <cp:revision>18</cp:revision>
  <dcterms:created xsi:type="dcterms:W3CDTF">2019-03-15T09:33:39Z</dcterms:created>
  <dcterms:modified xsi:type="dcterms:W3CDTF">2019-03-22T15:30:50Z</dcterms:modified>
</cp:coreProperties>
</file>